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61" r:id="rId3"/>
    <p:sldId id="262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5" r:id="rId23"/>
    <p:sldId id="278" r:id="rId24"/>
    <p:sldId id="279" r:id="rId25"/>
    <p:sldId id="288" r:id="rId26"/>
    <p:sldId id="286" r:id="rId27"/>
    <p:sldId id="280" r:id="rId28"/>
    <p:sldId id="281" r:id="rId29"/>
    <p:sldId id="282" r:id="rId30"/>
    <p:sldId id="283" r:id="rId31"/>
    <p:sldId id="291" r:id="rId32"/>
    <p:sldId id="284" r:id="rId33"/>
    <p:sldId id="287" r:id="rId34"/>
    <p:sldId id="29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FE6F-0C59-4E47-A530-C580BFE8D054}" type="datetimeFigureOut">
              <a:rPr lang="en-US" smtClean="0"/>
              <a:pPr/>
              <a:t>4/30/2012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1947-F0F0-44F9-91D7-E18F1457B7AA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FE6F-0C59-4E47-A530-C580BFE8D054}" type="datetimeFigureOut">
              <a:rPr lang="en-US" smtClean="0"/>
              <a:pPr/>
              <a:t>4/30/2012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1947-F0F0-44F9-91D7-E18F1457B7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FE6F-0C59-4E47-A530-C580BFE8D054}" type="datetimeFigureOut">
              <a:rPr lang="en-US" smtClean="0"/>
              <a:pPr/>
              <a:t>4/30/2012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1947-F0F0-44F9-91D7-E18F1457B7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FE6F-0C59-4E47-A530-C580BFE8D054}" type="datetimeFigureOut">
              <a:rPr lang="en-US" smtClean="0"/>
              <a:pPr/>
              <a:t>4/30/2012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1947-F0F0-44F9-91D7-E18F1457B7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FE6F-0C59-4E47-A530-C580BFE8D054}" type="datetimeFigureOut">
              <a:rPr lang="en-US" smtClean="0"/>
              <a:pPr/>
              <a:t>4/30/2012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D1C11947-F0F0-44F9-91D7-E18F1457B7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FE6F-0C59-4E47-A530-C580BFE8D054}" type="datetimeFigureOut">
              <a:rPr lang="en-US" smtClean="0"/>
              <a:pPr/>
              <a:t>4/30/2012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1947-F0F0-44F9-91D7-E18F1457B7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FE6F-0C59-4E47-A530-C580BFE8D054}" type="datetimeFigureOut">
              <a:rPr lang="en-US" smtClean="0"/>
              <a:pPr/>
              <a:t>4/30/2012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1947-F0F0-44F9-91D7-E18F1457B7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FE6F-0C59-4E47-A530-C580BFE8D054}" type="datetimeFigureOut">
              <a:rPr lang="en-US" smtClean="0"/>
              <a:pPr/>
              <a:t>4/30/2012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1947-F0F0-44F9-91D7-E18F1457B7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FE6F-0C59-4E47-A530-C580BFE8D054}" type="datetimeFigureOut">
              <a:rPr lang="en-US" smtClean="0"/>
              <a:pPr/>
              <a:t>4/30/2012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1947-F0F0-44F9-91D7-E18F1457B7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FE6F-0C59-4E47-A530-C580BFE8D054}" type="datetimeFigureOut">
              <a:rPr lang="en-US" smtClean="0"/>
              <a:pPr/>
              <a:t>4/30/2012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1947-F0F0-44F9-91D7-E18F1457B7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7FE6F-0C59-4E47-A530-C580BFE8D054}" type="datetimeFigureOut">
              <a:rPr lang="en-US" smtClean="0"/>
              <a:pPr/>
              <a:t>4/30/2012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C11947-F0F0-44F9-91D7-E18F1457B7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847FE6F-0C59-4E47-A530-C580BFE8D054}" type="datetimeFigureOut">
              <a:rPr lang="en-US" smtClean="0"/>
              <a:pPr/>
              <a:t>4/30/2012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D1C11947-F0F0-44F9-91D7-E18F1457B7A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en-US" dirty="0" smtClean="0"/>
              <a:t>Gajapathy Asokan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9552" y="3645024"/>
            <a:ext cx="7854696" cy="1752600"/>
          </a:xfrm>
        </p:spPr>
        <p:txBody>
          <a:bodyPr anchor="ctr">
            <a:norm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Consultant Psychiatrist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Referrals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3200" dirty="0" smtClean="0"/>
              <a:t>From Psychiatric Hospital</a:t>
            </a:r>
          </a:p>
          <a:p>
            <a:r>
              <a:rPr lang="en-US" sz="3200" dirty="0" smtClean="0"/>
              <a:t>From the GP Clinics at PC</a:t>
            </a:r>
          </a:p>
          <a:p>
            <a:r>
              <a:rPr lang="en-US" sz="3200" dirty="0" smtClean="0"/>
              <a:t>From GPU</a:t>
            </a:r>
          </a:p>
          <a:p>
            <a:r>
              <a:rPr lang="en-US" sz="3200" dirty="0" smtClean="0"/>
              <a:t>From Welfare Department</a:t>
            </a:r>
          </a:p>
          <a:p>
            <a:r>
              <a:rPr lang="en-US" sz="3200" dirty="0" smtClean="0"/>
              <a:t>From Other Agencies</a:t>
            </a:r>
          </a:p>
          <a:p>
            <a:r>
              <a:rPr lang="en-US" sz="3200" dirty="0" smtClean="0"/>
              <a:t>Self Referrals</a:t>
            </a:r>
            <a:endParaRPr lang="en-US" sz="3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Reasons for Referrals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sz="3600" dirty="0" smtClean="0"/>
              <a:t>Mental Health problems</a:t>
            </a:r>
          </a:p>
          <a:p>
            <a:r>
              <a:rPr lang="en-US" sz="3600" dirty="0" smtClean="0"/>
              <a:t>Mental Competency</a:t>
            </a:r>
          </a:p>
          <a:p>
            <a:r>
              <a:rPr lang="en-US" sz="3600" dirty="0" smtClean="0"/>
              <a:t>Welfare Forms</a:t>
            </a:r>
          </a:p>
          <a:p>
            <a:r>
              <a:rPr lang="en-US" sz="3600" dirty="0" smtClean="0"/>
              <a:t>Miscellaneous</a:t>
            </a:r>
            <a:endParaRPr lang="en-US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Major Mental Health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3600" dirty="0" smtClean="0"/>
              <a:t>Schizophrenia</a:t>
            </a:r>
          </a:p>
          <a:p>
            <a:r>
              <a:rPr lang="en-US" sz="3600" dirty="0" smtClean="0"/>
              <a:t>Mood Disorders</a:t>
            </a:r>
          </a:p>
          <a:p>
            <a:r>
              <a:rPr lang="en-US" sz="3600" dirty="0" smtClean="0"/>
              <a:t>Anxiety disorders</a:t>
            </a:r>
          </a:p>
          <a:p>
            <a:r>
              <a:rPr lang="en-US" sz="3600" dirty="0" smtClean="0"/>
              <a:t>Dementias</a:t>
            </a:r>
          </a:p>
          <a:p>
            <a:r>
              <a:rPr lang="en-US" sz="3600" dirty="0" smtClean="0"/>
              <a:t>Mental Retardation</a:t>
            </a:r>
          </a:p>
          <a:p>
            <a:r>
              <a:rPr lang="en-US" sz="3600" dirty="0" smtClean="0"/>
              <a:t>Personality Disorders</a:t>
            </a:r>
            <a:endParaRPr lang="en-US" sz="36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87624" y="2564904"/>
            <a:ext cx="69847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en-US" sz="4000" dirty="0" smtClean="0">
                <a:solidFill>
                  <a:srgbClr val="C00000"/>
                </a:solidFill>
              </a:rPr>
              <a:t>Integrating Mental Heath into the Primary Care </a:t>
            </a:r>
            <a:endParaRPr lang="en-US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32656"/>
            <a:ext cx="4464496" cy="6181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Primary care for mental health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Refers specifically to mental health services that are integrated into general health care at a primary care level.</a:t>
            </a:r>
          </a:p>
          <a:p>
            <a:r>
              <a:rPr lang="en-US" dirty="0" smtClean="0"/>
              <a:t>Primary care for mental health pertains to all diagnosable mental disorders, as well as to mental health issues that affect physical and mental well-being.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en-US" sz="4000" dirty="0" smtClean="0"/>
              <a:t>Services within the definition include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 smtClean="0"/>
              <a:t>first line interventions that are provided as an integral part of general health care; and</a:t>
            </a:r>
          </a:p>
          <a:p>
            <a:pPr lvl="0"/>
            <a:r>
              <a:rPr lang="en-US" dirty="0" smtClean="0"/>
              <a:t>mental health care that is provided by primary care workers who are skilled, able and supported to provide mental health care services.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Seven good reasons for integrating mental health into primary care 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burden of mental disorders is great.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Mental and physical health problems are interwoven.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The treatment gap for mental disorders is enormous.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Primary care for mental health enhances access.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Primary care for mental health promotes respect of human rights.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Primary care for mental health is affordable and cost effective.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Primary care for mental health generates good health outcomes.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r>
              <a:rPr lang="en-US" sz="3600" dirty="0" smtClean="0"/>
              <a:t>1. </a:t>
            </a:r>
            <a:r>
              <a:rPr lang="en-US" sz="3600" b="1" dirty="0" smtClean="0"/>
              <a:t>The burden of mental disorders is great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Mental disorders are prevalent in all societies </a:t>
            </a:r>
          </a:p>
          <a:p>
            <a:r>
              <a:rPr lang="en-US" dirty="0" smtClean="0"/>
              <a:t>They create a substantial personal burden for affected individuals and their families</a:t>
            </a:r>
          </a:p>
          <a:p>
            <a:r>
              <a:rPr lang="en-US" dirty="0" smtClean="0"/>
              <a:t>They produce significant economic and social hardships that affect society as a whole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 fontScale="90000"/>
          </a:bodyPr>
          <a:lstStyle/>
          <a:p>
            <a:pPr algn="ctr"/>
            <a:r>
              <a:rPr lang="en-US" sz="3600" dirty="0" smtClean="0"/>
              <a:t>2. </a:t>
            </a:r>
            <a:r>
              <a:rPr lang="en-US" sz="3600" b="1" dirty="0" smtClean="0"/>
              <a:t>Mental and physical health problems are interwoven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Many people suffer from both physical and mental health problems. </a:t>
            </a:r>
          </a:p>
          <a:p>
            <a:r>
              <a:rPr lang="en-US" dirty="0" smtClean="0"/>
              <a:t>Integrated primary care services help ensure that people are treated in a holistic manner, meeting the mental health needs of people with physical disorders, as well as the physical health needs of people with mental disorders.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>
            <a:normAutofit/>
          </a:bodyPr>
          <a:lstStyle/>
          <a:p>
            <a:r>
              <a:rPr lang="en-US" dirty="0" smtClean="0"/>
              <a:t>Mental Health 101 – Session 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>
            <a:noAutofit/>
          </a:bodyPr>
          <a:lstStyle/>
          <a:p>
            <a:r>
              <a:rPr lang="en-US" sz="4400" dirty="0" smtClean="0"/>
              <a:t>Community Involvement in Mental Health</a:t>
            </a:r>
            <a:endParaRPr lang="en-US" sz="44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b="1" dirty="0" smtClean="0"/>
              <a:t>3. The treatment gap for mental disorders is enormous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In all countries, there is a significant gap between the prevalence of mental disorders, on one hand, and the number of people receiving treatment and care, on the other hand. </a:t>
            </a:r>
          </a:p>
          <a:p>
            <a:r>
              <a:rPr lang="en-US" dirty="0" smtClean="0"/>
              <a:t>Primary care for mental health helps close this gap.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4. </a:t>
            </a:r>
            <a:r>
              <a:rPr lang="en-US" sz="3600" b="1" dirty="0" smtClean="0"/>
              <a:t>Primary care for mental health enhances access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 smtClean="0"/>
              <a:t>When mental health is integrated into primary care, people can access mental health services closer to their homes, thus keeping their families together and maintaining their daily activities. </a:t>
            </a:r>
          </a:p>
          <a:p>
            <a:r>
              <a:rPr lang="en-US" dirty="0" smtClean="0"/>
              <a:t>Primary care for mental health also facilitates community outreach and mental health promotion, as well as long-term monitoring and management of affected individuals.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Primary care for mental health promotes respect of human rights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Mental health services delivered in primary care minimize stigma and discrimination. </a:t>
            </a:r>
          </a:p>
          <a:p>
            <a:r>
              <a:rPr lang="en-US" dirty="0" smtClean="0"/>
              <a:t>They also remove the risk of human rights violations that are associated with psychiatric hospitals.</a:t>
            </a:r>
          </a:p>
          <a:p>
            <a:r>
              <a:rPr lang="en-US" dirty="0" smtClean="0"/>
              <a:t>In most resource-poor countries, people with mental disorders are undiagnosed and untreated, or they are relegated to psychiatric hospitals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6. </a:t>
            </a:r>
            <a:r>
              <a:rPr lang="en-US" sz="3600" b="1" dirty="0" smtClean="0"/>
              <a:t>Primary care for mental health is affordable and cost effective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dirty="0" smtClean="0"/>
              <a:t>Primary care services for mental health are less expensive than psychiatric hospitals, for patients, communities and governments alike. </a:t>
            </a:r>
          </a:p>
          <a:p>
            <a:r>
              <a:rPr lang="en-US" dirty="0" smtClean="0"/>
              <a:t>In addition, patients and families avoid indirect costs associated with seeking specialist care in distant locations. </a:t>
            </a:r>
          </a:p>
          <a:p>
            <a:r>
              <a:rPr lang="en-US" dirty="0" smtClean="0"/>
              <a:t>Treatment of common mental disorders is cost effective, and investments by governments can bring important benefits.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600" dirty="0" smtClean="0"/>
              <a:t>7. </a:t>
            </a:r>
            <a:r>
              <a:rPr lang="en-US" sz="3600" b="1" dirty="0" smtClean="0"/>
              <a:t>Primary care for mental health generates good health outcomes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The majority of people with mental disorders treated in primary care have good outcomes, particularly when linked to a network of services at secondary level and in the community.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539552" y="1052736"/>
            <a:ext cx="8229600" cy="4708525"/>
          </a:xfrm>
        </p:spPr>
        <p:txBody>
          <a:bodyPr anchor="ctr">
            <a:normAutofit/>
          </a:bodyPr>
          <a:lstStyle/>
          <a:p>
            <a:r>
              <a:rPr lang="en-US" sz="4800" dirty="0" smtClean="0"/>
              <a:t>Community MH &amp; Police</a:t>
            </a:r>
            <a:endParaRPr lang="en-US" sz="48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MHO’s and the Police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 dirty="0" smtClean="0"/>
              <a:t>MHO’s and the police generally have good relationship, especially at the rural police stations</a:t>
            </a:r>
          </a:p>
          <a:p>
            <a:r>
              <a:rPr lang="en-US" dirty="0" smtClean="0"/>
              <a:t>MH officers assess the patients before writing an EO and contacting the police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Community MH &amp; Police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3600" dirty="0" smtClean="0"/>
              <a:t>Police are involved in the provision of Mental Health Care through various means.</a:t>
            </a:r>
          </a:p>
          <a:p>
            <a:r>
              <a:rPr lang="en-US" sz="3600" dirty="0" smtClean="0"/>
              <a:t>Mental Health Act</a:t>
            </a:r>
          </a:p>
          <a:p>
            <a:r>
              <a:rPr lang="en-US" sz="3600" dirty="0" smtClean="0"/>
              <a:t>Crime Prevention</a:t>
            </a:r>
            <a:endParaRPr lang="en-US" sz="36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 45: Section 7.3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lnSpcReduction="10000"/>
          </a:bodyPr>
          <a:lstStyle/>
          <a:p>
            <a:r>
              <a:rPr lang="en-US" dirty="0" smtClean="0"/>
              <a:t>A person who, by reason of his general appearance or by his conduct in conversation, causes a member of the Police Force who has been so notified by a mental health officer, reasonably to believe that such person is suffering from mental disorder may be taken into custody without a warrant by a member of the Police Force not below the rank of sergeant or by a member of the Police Force of lower rank acting under the authority of a sergeant or officer of higher rank and conveyed directly to a mental hospital.</a:t>
            </a: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Cap 45: Section7.5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 fontScale="92500" lnSpcReduction="20000"/>
          </a:bodyPr>
          <a:lstStyle/>
          <a:p>
            <a:r>
              <a:rPr lang="en-US" dirty="0" smtClean="0"/>
              <a:t>(5) A member of the Police Force who takes a person into custody under subsection (3) or (4) may elect not to prefer a charge against him; but may instead convey him directly to a mental hospital and shall in any case, do so within 24 hours from the time of the taking of him into custody and as soon as possible thereafter </a:t>
            </a:r>
          </a:p>
          <a:p>
            <a:r>
              <a:rPr lang="en-US" dirty="0" smtClean="0"/>
              <a:t>(a) inform the relatives and next-of-kin of the person taken into custody of the fact of his having been taken into custody and the reasons </a:t>
            </a:r>
            <a:r>
              <a:rPr lang="en-US" dirty="0" err="1" smtClean="0"/>
              <a:t>therefor</a:t>
            </a:r>
            <a:r>
              <a:rPr lang="en-US" dirty="0" smtClean="0"/>
              <a:t>; and</a:t>
            </a:r>
          </a:p>
          <a:p>
            <a:r>
              <a:rPr lang="en-US" dirty="0" smtClean="0"/>
              <a:t>(b) make arrangements for the relatives and next-of-kin to communicate with him.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91264" cy="4392528"/>
          </a:xfrm>
        </p:spPr>
        <p:txBody>
          <a:bodyPr anchor="ctr">
            <a:normAutofit/>
          </a:bodyPr>
          <a:lstStyle/>
          <a:p>
            <a:r>
              <a:rPr lang="en-US" sz="4800" dirty="0" smtClean="0"/>
              <a:t>Role of MH Professionals</a:t>
            </a:r>
          </a:p>
          <a:p>
            <a:r>
              <a:rPr lang="en-US" sz="4800" dirty="0" smtClean="0"/>
              <a:t>Green Gates</a:t>
            </a:r>
          </a:p>
          <a:p>
            <a:r>
              <a:rPr lang="en-US" sz="4800" dirty="0" smtClean="0"/>
              <a:t>Mental Health Champions</a:t>
            </a:r>
            <a:endParaRPr lang="en-US" sz="4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Admissions -2011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3600" dirty="0" smtClean="0"/>
              <a:t>New Admissions		257</a:t>
            </a:r>
          </a:p>
          <a:p>
            <a:r>
              <a:rPr lang="en-US" sz="3600" dirty="0" smtClean="0"/>
              <a:t>Readmissions			891</a:t>
            </a:r>
          </a:p>
          <a:p>
            <a:r>
              <a:rPr lang="en-US" sz="3600" dirty="0" smtClean="0"/>
              <a:t>Total Admissions		1148</a:t>
            </a:r>
          </a:p>
          <a:p>
            <a:r>
              <a:rPr lang="en-US" sz="3600" dirty="0" smtClean="0"/>
              <a:t>Admissions on EO		443 (38.59%)</a:t>
            </a:r>
          </a:p>
          <a:p>
            <a:r>
              <a:rPr lang="en-US" sz="3600" dirty="0" smtClean="0"/>
              <a:t>Very few of them need actual force to take them into custody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Need for police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Patient may be armed</a:t>
            </a:r>
          </a:p>
          <a:p>
            <a:r>
              <a:rPr lang="en-US" dirty="0" smtClean="0"/>
              <a:t>Patient may be violent and dangerous</a:t>
            </a:r>
          </a:p>
          <a:p>
            <a:r>
              <a:rPr lang="en-US" dirty="0" smtClean="0"/>
              <a:t>Not responding to talking down</a:t>
            </a:r>
          </a:p>
          <a:p>
            <a:r>
              <a:rPr lang="en-US" dirty="0" smtClean="0"/>
              <a:t>Would cooperate better in the presence of police</a:t>
            </a:r>
          </a:p>
          <a:p>
            <a:r>
              <a:rPr lang="en-US" dirty="0" smtClean="0"/>
              <a:t>Police has the means to overpower individuals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395536" y="980728"/>
            <a:ext cx="8229600" cy="4708525"/>
          </a:xfrm>
        </p:spPr>
        <p:txBody>
          <a:bodyPr anchor="ctr"/>
          <a:lstStyle/>
          <a:p>
            <a:r>
              <a:rPr lang="en-US" dirty="0" smtClean="0"/>
              <a:t>Psychiatric patients are people too</a:t>
            </a:r>
          </a:p>
          <a:p>
            <a:r>
              <a:rPr lang="en-US" dirty="0" smtClean="0"/>
              <a:t>If, in MHO’s opinion,  it is not safe to try to confront the patient who may be armed, the police need to take over the process of apprehending and transporting patient to the Mental Hospital</a:t>
            </a:r>
          </a:p>
          <a:p>
            <a:r>
              <a:rPr lang="en-US" dirty="0" smtClean="0"/>
              <a:t>Hospital no longer provide transportation for patients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67544" y="980728"/>
            <a:ext cx="8229600" cy="4708525"/>
          </a:xfrm>
        </p:spPr>
        <p:txBody>
          <a:bodyPr anchor="ctr">
            <a:normAutofit/>
          </a:bodyPr>
          <a:lstStyle/>
          <a:p>
            <a:pPr algn="ctr">
              <a:buNone/>
            </a:pPr>
            <a:r>
              <a:rPr lang="en-US" sz="4800" dirty="0" smtClean="0"/>
              <a:t>The End</a:t>
            </a:r>
            <a:endParaRPr lang="en-US" sz="48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95536" y="997855"/>
            <a:ext cx="8280920" cy="507831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r>
              <a:rPr lang="en-US" sz="3600" dirty="0" smtClean="0"/>
              <a:t>(4) Where a member of the Police Force is informed by a mental health officer that a person suspected of being of unsound mind is in any building or on any premises, whether private or not, that member of the Police Force may, if necessary, obtain a warrant and enter such building or premises and take that person into custody.</a:t>
            </a:r>
            <a:endParaRPr lang="en-US" sz="3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67544" y="2636912"/>
            <a:ext cx="8219256" cy="367244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Mental Health Professionals</a:t>
            </a:r>
          </a:p>
          <a:p>
            <a:r>
              <a:rPr lang="en-US" sz="3600" dirty="0" smtClean="0"/>
              <a:t>The Polyclinics</a:t>
            </a:r>
          </a:p>
          <a:p>
            <a:r>
              <a:rPr lang="en-US" sz="3600" dirty="0" smtClean="0"/>
              <a:t>The Police</a:t>
            </a:r>
            <a:endParaRPr lang="en-US" sz="36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Mental Health Professionals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636912"/>
            <a:ext cx="8291264" cy="3672448"/>
          </a:xfrm>
        </p:spPr>
        <p:txBody>
          <a:bodyPr>
            <a:normAutofit/>
          </a:bodyPr>
          <a:lstStyle/>
          <a:p>
            <a:r>
              <a:rPr lang="en-US" sz="3600" dirty="0" smtClean="0"/>
              <a:t>Psychiatrists</a:t>
            </a:r>
          </a:p>
          <a:p>
            <a:r>
              <a:rPr lang="en-US" sz="3600" dirty="0" smtClean="0"/>
              <a:t>Psychologists</a:t>
            </a:r>
          </a:p>
          <a:p>
            <a:r>
              <a:rPr lang="en-US" sz="3600" dirty="0" smtClean="0"/>
              <a:t>Psychiatric Social Workers</a:t>
            </a:r>
          </a:p>
          <a:p>
            <a:r>
              <a:rPr lang="en-US" sz="3600" dirty="0" smtClean="0"/>
              <a:t>Occupational Therapists</a:t>
            </a:r>
            <a:endParaRPr lang="en-US" sz="3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MH Professionals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852936"/>
            <a:ext cx="8219256" cy="3456424"/>
          </a:xfrm>
        </p:spPr>
        <p:txBody>
          <a:bodyPr>
            <a:normAutofit/>
          </a:bodyPr>
          <a:lstStyle/>
          <a:p>
            <a:r>
              <a:rPr lang="en-US" sz="3600" dirty="0" smtClean="0"/>
              <a:t>Substance abuse Counselors</a:t>
            </a:r>
          </a:p>
          <a:p>
            <a:r>
              <a:rPr lang="en-US" sz="3600" dirty="0" smtClean="0"/>
              <a:t>Religious Counselors</a:t>
            </a:r>
          </a:p>
          <a:p>
            <a:r>
              <a:rPr lang="en-US" sz="3600" dirty="0" smtClean="0"/>
              <a:t>Group Therapists</a:t>
            </a:r>
          </a:p>
          <a:p>
            <a:r>
              <a:rPr lang="en-US" sz="3600" dirty="0" smtClean="0"/>
              <a:t>Play Therapists</a:t>
            </a: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Staff compliment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4400" dirty="0" smtClean="0"/>
              <a:t>1		Psychiatrist</a:t>
            </a:r>
          </a:p>
          <a:p>
            <a:r>
              <a:rPr lang="en-US" sz="4400" dirty="0" smtClean="0"/>
              <a:t>16	Nurses (MH Officers)</a:t>
            </a:r>
            <a:endParaRPr lang="en-US"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MH Professionals Do?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r>
              <a:rPr lang="en-US" dirty="0" smtClean="0"/>
              <a:t>MH Clinics at PC &amp; Satellite Clinics</a:t>
            </a:r>
          </a:p>
          <a:p>
            <a:r>
              <a:rPr lang="en-US" dirty="0" smtClean="0"/>
              <a:t>Home Visits</a:t>
            </a:r>
          </a:p>
          <a:p>
            <a:r>
              <a:rPr lang="en-US" dirty="0" smtClean="0"/>
              <a:t>Visits to District Hospitals</a:t>
            </a:r>
          </a:p>
          <a:p>
            <a:r>
              <a:rPr lang="en-US" dirty="0" smtClean="0"/>
              <a:t>Visits to Private Nursing Homes</a:t>
            </a:r>
          </a:p>
          <a:p>
            <a:r>
              <a:rPr lang="en-US" dirty="0" smtClean="0"/>
              <a:t>Court duty</a:t>
            </a:r>
          </a:p>
          <a:p>
            <a:r>
              <a:rPr lang="en-US" dirty="0" smtClean="0"/>
              <a:t>Prison Clinic</a:t>
            </a:r>
          </a:p>
          <a:p>
            <a:r>
              <a:rPr lang="en-US" dirty="0" smtClean="0"/>
              <a:t>Emergencies</a:t>
            </a:r>
          </a:p>
          <a:p>
            <a:r>
              <a:rPr lang="en-US" dirty="0" smtClean="0"/>
              <a:t>Presentations at schools, churches, NGO’s</a:t>
            </a:r>
          </a:p>
          <a:p>
            <a:r>
              <a:rPr lang="en-US" dirty="0" smtClean="0"/>
              <a:t>Booths at Exhibitions, Health Fairs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Polyclinics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en-US" sz="3600" dirty="0" smtClean="0"/>
              <a:t>8 Polyclinics</a:t>
            </a:r>
          </a:p>
          <a:p>
            <a:r>
              <a:rPr lang="en-US" sz="3600" dirty="0" smtClean="0"/>
              <a:t>3 Satellite Clinics</a:t>
            </a:r>
          </a:p>
          <a:p>
            <a:r>
              <a:rPr lang="en-US" sz="3600" dirty="0" smtClean="0"/>
              <a:t>Prison Clinic</a:t>
            </a:r>
            <a:endParaRPr lang="en-US" sz="36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576</TotalTime>
  <Words>1151</Words>
  <Application>Microsoft Office PowerPoint</Application>
  <PresentationFormat>On-screen Show (4:3)</PresentationFormat>
  <Paragraphs>127</Paragraphs>
  <Slides>34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Apex</vt:lpstr>
      <vt:lpstr>Gajapathy Asokan</vt:lpstr>
      <vt:lpstr>Mental Health 101 – Session 4</vt:lpstr>
      <vt:lpstr>Presentations</vt:lpstr>
      <vt:lpstr>Discussion</vt:lpstr>
      <vt:lpstr>Mental Health Professionals</vt:lpstr>
      <vt:lpstr>Other MH Professionals</vt:lpstr>
      <vt:lpstr>Staff compliment</vt:lpstr>
      <vt:lpstr>What MH Professionals Do?</vt:lpstr>
      <vt:lpstr>Polyclinics</vt:lpstr>
      <vt:lpstr>Sources of Referrals</vt:lpstr>
      <vt:lpstr>Reasons for Referrals</vt:lpstr>
      <vt:lpstr>Major Mental Health Problems</vt:lpstr>
      <vt:lpstr>PowerPoint Presentation</vt:lpstr>
      <vt:lpstr>PowerPoint Presentation</vt:lpstr>
      <vt:lpstr>Primary care for mental health </vt:lpstr>
      <vt:lpstr>Services within the definition include</vt:lpstr>
      <vt:lpstr> Seven good reasons for integrating mental health into primary care </vt:lpstr>
      <vt:lpstr>1. The burden of mental disorders is great</vt:lpstr>
      <vt:lpstr>2. Mental and physical health problems are interwoven</vt:lpstr>
      <vt:lpstr>3. The treatment gap for mental disorders is enormous</vt:lpstr>
      <vt:lpstr>4. Primary care for mental health enhances access</vt:lpstr>
      <vt:lpstr>Primary care for mental health promotes respect of human rights</vt:lpstr>
      <vt:lpstr>6. Primary care for mental health is affordable and cost effective</vt:lpstr>
      <vt:lpstr>7. Primary care for mental health generates good health outcomes</vt:lpstr>
      <vt:lpstr>PowerPoint Presentation</vt:lpstr>
      <vt:lpstr>MHO’s and the Police</vt:lpstr>
      <vt:lpstr>Community MH &amp; Police</vt:lpstr>
      <vt:lpstr>Cap 45: Section 7.3</vt:lpstr>
      <vt:lpstr>Cap 45: Section7.5</vt:lpstr>
      <vt:lpstr>Admissions -2011</vt:lpstr>
      <vt:lpstr>Need for police assistance</vt:lpstr>
      <vt:lpstr>PowerPoint Presentation</vt:lpstr>
      <vt:lpstr>PowerPoint Presentation</vt:lpstr>
      <vt:lpstr>PowerPoint Presentation</vt:lpstr>
    </vt:vector>
  </TitlesOfParts>
  <Company>Psychiatrist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Gajapathy Asokan</dc:title>
  <dc:creator>Gajapathy Asokan</dc:creator>
  <cp:lastModifiedBy>aagard</cp:lastModifiedBy>
  <cp:revision>59</cp:revision>
  <dcterms:created xsi:type="dcterms:W3CDTF">2012-02-26T19:41:50Z</dcterms:created>
  <dcterms:modified xsi:type="dcterms:W3CDTF">2012-04-30T14:01:42Z</dcterms:modified>
</cp:coreProperties>
</file>